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342" r:id="rId5"/>
    <p:sldId id="351" r:id="rId6"/>
    <p:sldId id="352" r:id="rId7"/>
    <p:sldId id="350" r:id="rId8"/>
    <p:sldId id="359" r:id="rId9"/>
    <p:sldId id="358" r:id="rId10"/>
    <p:sldId id="361" r:id="rId11"/>
    <p:sldId id="362" r:id="rId12"/>
    <p:sldId id="372" r:id="rId13"/>
    <p:sldId id="356" r:id="rId14"/>
    <p:sldId id="368" r:id="rId15"/>
    <p:sldId id="381" r:id="rId16"/>
    <p:sldId id="382" r:id="rId17"/>
    <p:sldId id="383" r:id="rId18"/>
    <p:sldId id="384" r:id="rId19"/>
    <p:sldId id="365" r:id="rId20"/>
    <p:sldId id="366" r:id="rId21"/>
    <p:sldId id="385" r:id="rId22"/>
    <p:sldId id="386" r:id="rId23"/>
    <p:sldId id="369" r:id="rId24"/>
    <p:sldId id="348" r:id="rId25"/>
    <p:sldId id="379" r:id="rId26"/>
    <p:sldId id="374" r:id="rId27"/>
    <p:sldId id="376" r:id="rId28"/>
    <p:sldId id="388" r:id="rId29"/>
    <p:sldId id="378" r:id="rId30"/>
    <p:sldId id="387" r:id="rId31"/>
    <p:sldId id="3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5646"/>
  </p:normalViewPr>
  <p:slideViewPr>
    <p:cSldViewPr snapToGrid="0" snapToObjects="1" showGuides="1">
      <p:cViewPr varScale="1">
        <p:scale>
          <a:sx n="64" d="100"/>
          <a:sy n="64" d="100"/>
        </p:scale>
        <p:origin x="102" y="19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Beer Preferences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83524"/>
            <a:ext cx="12191997" cy="781119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Andrew Graham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Which of the factors (taste, aroma, appearance, palate) are most important in determining the overall quality of a beer?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64624" y="2167041"/>
            <a:ext cx="3911982" cy="523316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66224" y="2724788"/>
            <a:ext cx="3911982" cy="2307568"/>
          </a:xfrm>
        </p:spPr>
        <p:txBody>
          <a:bodyPr/>
          <a:lstStyle/>
          <a:p>
            <a:r>
              <a:rPr lang="en-US" dirty="0"/>
              <a:t>Taste is most Important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6A9460BC-9839-F45D-C2C0-FD20C396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6" y="2343656"/>
            <a:ext cx="5328604" cy="4277453"/>
          </a:xfrm>
          <a:prstGeom prst="rect">
            <a:avLst/>
          </a:prstGeom>
        </p:spPr>
      </p:pic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9A7EF877-2622-2451-A403-D92CB8AD1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293417"/>
              </p:ext>
            </p:extLst>
          </p:nvPr>
        </p:nvGraphicFramePr>
        <p:xfrm>
          <a:off x="6966224" y="3166710"/>
          <a:ext cx="3164747" cy="2014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96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798151">
                  <a:extLst>
                    <a:ext uri="{9D8B030D-6E8A-4147-A177-3AD203B41FA5}">
                      <a16:colId xmlns:a16="http://schemas.microsoft.com/office/drawing/2014/main" val="4283083918"/>
                    </a:ext>
                  </a:extLst>
                </a:gridCol>
              </a:tblGrid>
              <a:tr h="261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Correlation with Overall</a:t>
                      </a:r>
                      <a:endParaRPr lang="en-US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4146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Taste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25750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Palate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0.70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25750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Aroma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0.62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55671"/>
                  </a:ext>
                </a:extLst>
              </a:tr>
              <a:tr h="25750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Appearance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0.50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27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209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415699"/>
            <a:ext cx="10515601" cy="1325563"/>
          </a:xfrm>
        </p:spPr>
        <p:txBody>
          <a:bodyPr/>
          <a:lstStyle/>
          <a:p>
            <a:r>
              <a:rPr lang="en-US" dirty="0"/>
              <a:t>EDA – Aggregating Scores</a:t>
            </a:r>
            <a:br>
              <a:rPr lang="en-US" dirty="0"/>
            </a:b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Lower Bound of Wilson Score Confidence Interval: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29E1-2095-8812-F9CC-6731855136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3D797-0C0F-5822-321A-0D9DC7D16C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F7195-8908-9EAA-4EAC-430C56354BD1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We need to balance the proportion of positive ratings with the uncertainty of a small number of observations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Given the ratings I have, there is a 95% chance that the “real” fraction of positive ratings is at least what?</a:t>
            </a:r>
          </a:p>
          <a:p>
            <a:r>
              <a:rPr lang="en-US" i="1" dirty="0">
                <a:solidFill>
                  <a:srgbClr val="FFFFFF"/>
                </a:solidFill>
                <a:latin typeface="georgia" panose="02040502050405020303" pitchFamily="18" charset="0"/>
              </a:rPr>
              <a:t>We will assume scores &gt;=3 as positive</a:t>
            </a:r>
            <a:endParaRPr lang="en-US" b="0" i="1" dirty="0">
              <a:solidFill>
                <a:srgbClr val="FFFFFF"/>
              </a:solidFill>
              <a:effectLst/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CE618-EC53-5C52-1626-E574E91DF7E9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Apply Wilson Score Confidence Interval to Beer Recommendations to provide more reliable scores that take into account the number of reviews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71A71-E181-1403-E793-AA2341F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4AFA40-A00F-36FE-8DB1-7782A005A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46" y="4964862"/>
            <a:ext cx="4221425" cy="15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05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Beers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29E1-2095-8812-F9CC-6731855136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38995" y="1435852"/>
            <a:ext cx="3953594" cy="509671"/>
          </a:xfrm>
        </p:spPr>
        <p:txBody>
          <a:bodyPr/>
          <a:lstStyle/>
          <a:p>
            <a:r>
              <a:rPr lang="en-US" dirty="0"/>
              <a:t>Reviewer Statistics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F7195-8908-9EAA-4EAC-430C56354B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75187" y="2169447"/>
            <a:ext cx="3911982" cy="2307568"/>
          </a:xfrm>
        </p:spPr>
        <p:txBody>
          <a:bodyPr/>
          <a:lstStyle/>
          <a:p>
            <a:r>
              <a:rPr lang="en-US" dirty="0"/>
              <a:t>Number of Beers: 64,484</a:t>
            </a:r>
          </a:p>
          <a:p>
            <a:r>
              <a:rPr lang="en-US" dirty="0"/>
              <a:t>Average # Reviews per Beer: 24.41</a:t>
            </a:r>
          </a:p>
          <a:p>
            <a:r>
              <a:rPr lang="en-US" dirty="0"/>
              <a:t>Average Overall Score:  3.65</a:t>
            </a:r>
          </a:p>
          <a:p>
            <a:r>
              <a:rPr lang="en-US" dirty="0"/>
              <a:t>Average ABV: 6.23 </a:t>
            </a:r>
          </a:p>
          <a:p>
            <a:pPr lvl="1"/>
            <a:r>
              <a:rPr lang="en-US" dirty="0"/>
              <a:t>Max 57.7, Min 0.01</a:t>
            </a:r>
          </a:p>
          <a:p>
            <a:r>
              <a:rPr lang="en-US" dirty="0"/>
              <a:t>Beers with 1 review: 23,049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71A71-E181-1403-E793-AA2341F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A837CC-F9DB-5000-0DAE-36EE24EF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988" y="1452005"/>
            <a:ext cx="4333965" cy="25064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1A51A-2E35-7C81-774D-F23F0648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87" y="4077182"/>
            <a:ext cx="4376983" cy="273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5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Beer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29E1-2095-8812-F9CC-6731855136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33575" y="1914611"/>
            <a:ext cx="3953594" cy="509671"/>
          </a:xfrm>
        </p:spPr>
        <p:txBody>
          <a:bodyPr/>
          <a:lstStyle/>
          <a:p>
            <a:r>
              <a:rPr lang="en-US" dirty="0"/>
              <a:t>Beer Statistics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F7195-8908-9EAA-4EAC-430C56354B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69767" y="2648206"/>
            <a:ext cx="3911982" cy="2307568"/>
          </a:xfrm>
        </p:spPr>
        <p:txBody>
          <a:bodyPr/>
          <a:lstStyle/>
          <a:p>
            <a:r>
              <a:rPr lang="en-US" dirty="0"/>
              <a:t>Number of Styles: 104</a:t>
            </a:r>
          </a:p>
          <a:p>
            <a:r>
              <a:rPr lang="en-US" dirty="0"/>
              <a:t>Average # Reviews per Style: 15,252</a:t>
            </a:r>
          </a:p>
          <a:p>
            <a:r>
              <a:rPr lang="en-US" dirty="0"/>
              <a:t>Average Number of Beers: 566.16</a:t>
            </a:r>
          </a:p>
          <a:p>
            <a:r>
              <a:rPr lang="en-US" dirty="0"/>
              <a:t>Average Overall Score:  3.47</a:t>
            </a:r>
          </a:p>
          <a:p>
            <a:r>
              <a:rPr lang="en-US" dirty="0"/>
              <a:t>Average ABV: 6.45 </a:t>
            </a:r>
          </a:p>
          <a:p>
            <a:pPr lvl="1"/>
            <a:r>
              <a:rPr lang="en-US" dirty="0"/>
              <a:t>Max 11.39, Min 0.57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71A71-E181-1403-E793-AA2341F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BBC86612-69FC-B4A8-FB8B-40E0E4895A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674679"/>
              </p:ext>
            </p:extLst>
          </p:nvPr>
        </p:nvGraphicFramePr>
        <p:xfrm>
          <a:off x="6473369" y="2041480"/>
          <a:ext cx="3788231" cy="3710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374">
                  <a:extLst>
                    <a:ext uri="{9D8B030D-6E8A-4147-A177-3AD203B41FA5}">
                      <a16:colId xmlns:a16="http://schemas.microsoft.com/office/drawing/2014/main" val="4283083918"/>
                    </a:ext>
                  </a:extLst>
                </a:gridCol>
                <a:gridCol w="1378857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</a:tblGrid>
              <a:tr h="329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Style</a:t>
                      </a:r>
                      <a:endParaRPr lang="en-US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5631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American Wild Ale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3.98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5631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Quadrupel (Quad)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3.97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32089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Gueuze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3.95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55671"/>
                  </a:ext>
                </a:extLst>
              </a:tr>
              <a:tr h="8103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Russian Imperial Stout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3.92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27834"/>
                  </a:ext>
                </a:extLst>
              </a:tr>
              <a:tr h="10575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American Double / Imperial Stout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3.9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638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Brewery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29E1-2095-8812-F9CC-6731855136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33575" y="1914611"/>
            <a:ext cx="3953594" cy="509671"/>
          </a:xfrm>
        </p:spPr>
        <p:txBody>
          <a:bodyPr/>
          <a:lstStyle/>
          <a:p>
            <a:r>
              <a:rPr lang="en-US" dirty="0"/>
              <a:t>Brewery Statistics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F7195-8908-9EAA-4EAC-430C56354B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69767" y="2648206"/>
            <a:ext cx="3911982" cy="2307568"/>
          </a:xfrm>
        </p:spPr>
        <p:txBody>
          <a:bodyPr/>
          <a:lstStyle/>
          <a:p>
            <a:r>
              <a:rPr lang="en-US" dirty="0"/>
              <a:t>Number of Breweries: 5,804</a:t>
            </a:r>
          </a:p>
          <a:p>
            <a:r>
              <a:rPr lang="en-US" dirty="0"/>
              <a:t>Average # Reviews per Brewery: 271</a:t>
            </a:r>
          </a:p>
          <a:p>
            <a:r>
              <a:rPr lang="en-US" dirty="0"/>
              <a:t>Average Number of Beers: 11.1</a:t>
            </a:r>
          </a:p>
          <a:p>
            <a:r>
              <a:rPr lang="en-US" dirty="0"/>
              <a:t>Average number of styles: 7.39</a:t>
            </a:r>
          </a:p>
          <a:p>
            <a:r>
              <a:rPr lang="en-US" dirty="0"/>
              <a:t>Most Reviewed:                </a:t>
            </a:r>
            <a:r>
              <a:rPr lang="en-US" i="1" dirty="0"/>
              <a:t>Sam Adams</a:t>
            </a:r>
          </a:p>
          <a:p>
            <a:r>
              <a:rPr lang="en-US" dirty="0"/>
              <a:t>Highest Beer Selection:    John </a:t>
            </a:r>
            <a:r>
              <a:rPr lang="en-US" i="1" dirty="0"/>
              <a:t>Harvard's Brewery &amp; Ale House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71A71-E181-1403-E793-AA2341F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BBC86612-69FC-B4A8-FB8B-40E0E4895A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3462325"/>
              </p:ext>
            </p:extLst>
          </p:nvPr>
        </p:nvGraphicFramePr>
        <p:xfrm>
          <a:off x="5532312" y="1953121"/>
          <a:ext cx="5963801" cy="4316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02">
                  <a:extLst>
                    <a:ext uri="{9D8B030D-6E8A-4147-A177-3AD203B41FA5}">
                      <a16:colId xmlns:a16="http://schemas.microsoft.com/office/drawing/2014/main" val="2299580931"/>
                    </a:ext>
                  </a:extLst>
                </a:gridCol>
                <a:gridCol w="2026758">
                  <a:extLst>
                    <a:ext uri="{9D8B030D-6E8A-4147-A177-3AD203B41FA5}">
                      <a16:colId xmlns:a16="http://schemas.microsoft.com/office/drawing/2014/main" val="4105085349"/>
                    </a:ext>
                  </a:extLst>
                </a:gridCol>
                <a:gridCol w="1326841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</a:tblGrid>
              <a:tr h="46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Brewery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Overall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729307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effectLst/>
                        </a:rPr>
                        <a:t>Brouwerij Westvleteren (Sint-Sixtusabdij van W...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Westvleteren, Belgium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4.48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45676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The Alchemist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Waterbury, VT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4.45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50680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Russian River Brewing Company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Santa Rosa, CA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4.33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55671"/>
                  </a:ext>
                </a:extLst>
              </a:tr>
              <a:tr h="72930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Bayerische Staatsbrauerei Weihenstephan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Freising, Germany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4.22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27834"/>
                  </a:ext>
                </a:extLst>
              </a:tr>
              <a:tr h="85781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Hill Farmstead Brewery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Greensboro Bend, VT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4.20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68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EDC0-FB6B-C715-2AC0-1021FCA3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Location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5406FF-8149-758A-E914-6462F869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30CBC30A-086D-F4DC-E8F5-6C5F9CDDF2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1155444"/>
              </p:ext>
            </p:extLst>
          </p:nvPr>
        </p:nvGraphicFramePr>
        <p:xfrm>
          <a:off x="1976973" y="1726224"/>
          <a:ext cx="8197540" cy="410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152">
                  <a:extLst>
                    <a:ext uri="{9D8B030D-6E8A-4147-A177-3AD203B41FA5}">
                      <a16:colId xmlns:a16="http://schemas.microsoft.com/office/drawing/2014/main" val="2680514907"/>
                    </a:ext>
                  </a:extLst>
                </a:gridCol>
                <a:gridCol w="1478904">
                  <a:extLst>
                    <a:ext uri="{9D8B030D-6E8A-4147-A177-3AD203B41FA5}">
                      <a16:colId xmlns:a16="http://schemas.microsoft.com/office/drawing/2014/main" val="2299580931"/>
                    </a:ext>
                  </a:extLst>
                </a:gridCol>
                <a:gridCol w="2061028">
                  <a:extLst>
                    <a:ext uri="{9D8B030D-6E8A-4147-A177-3AD203B41FA5}">
                      <a16:colId xmlns:a16="http://schemas.microsoft.com/office/drawing/2014/main" val="4105085349"/>
                    </a:ext>
                  </a:extLst>
                </a:gridCol>
                <a:gridCol w="972457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649751814"/>
                    </a:ext>
                  </a:extLst>
                </a:gridCol>
              </a:tblGrid>
              <a:tr h="46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Country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Overall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Number of 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Number of Beers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Number of Breweries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72930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3.69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1148130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35464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2288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45676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3.86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118177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2039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185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50680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Germany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3.78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66010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2548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614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55671"/>
                  </a:ext>
                </a:extLst>
              </a:tr>
              <a:tr h="72930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Canada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3.48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52843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3668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297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27834"/>
                  </a:ext>
                </a:extLst>
              </a:tr>
              <a:tr h="85781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England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3.66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51932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2602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416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47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41" y="1562944"/>
            <a:ext cx="5529340" cy="1358678"/>
          </a:xfrm>
        </p:spPr>
        <p:txBody>
          <a:bodyPr/>
          <a:lstStyle/>
          <a:p>
            <a:r>
              <a:rPr lang="en-US" dirty="0"/>
              <a:t>Modeling and</a:t>
            </a:r>
            <a:br>
              <a:rPr lang="en-US" dirty="0"/>
            </a:br>
            <a:r>
              <a:rPr lang="en-US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509" y="3141890"/>
            <a:ext cx="3767257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Based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Collaborative Recommendations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02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29E1-2095-8812-F9CC-6731855136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9429" y="1636501"/>
            <a:ext cx="3953594" cy="509671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6DAB321B-41C9-BD51-9011-9767661DF074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6370843" y="1636501"/>
            <a:ext cx="4114800" cy="289321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71A71-E181-1403-E793-AA2341F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4148B22-749C-AF58-0CA1-27D1FAFB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49" y="4450235"/>
            <a:ext cx="4304994" cy="2352186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15C8DBA-E10D-EA90-E801-7787CD733995}"/>
              </a:ext>
            </a:extLst>
          </p:cNvPr>
          <p:cNvSpPr txBox="1">
            <a:spLocks/>
          </p:cNvSpPr>
          <p:nvPr/>
        </p:nvSpPr>
        <p:spPr>
          <a:xfrm>
            <a:off x="1530847" y="2275216"/>
            <a:ext cx="3911982" cy="2307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K-Means Clustering</a:t>
            </a:r>
          </a:p>
          <a:p>
            <a:r>
              <a:rPr lang="en-US" dirty="0"/>
              <a:t>Looking for rating patterns to group Beers</a:t>
            </a:r>
          </a:p>
          <a:p>
            <a:r>
              <a:rPr lang="en-US" dirty="0"/>
              <a:t>Use data grouped by beers</a:t>
            </a:r>
          </a:p>
          <a:p>
            <a:r>
              <a:rPr lang="en-US" dirty="0"/>
              <a:t>Use Overall Rating</a:t>
            </a:r>
          </a:p>
          <a:p>
            <a:pPr lvl="1"/>
            <a:r>
              <a:rPr lang="en-US" dirty="0"/>
              <a:t>Other Ratings correlate so will be skipped</a:t>
            </a:r>
          </a:p>
          <a:p>
            <a:r>
              <a:rPr lang="en-US" dirty="0"/>
              <a:t>Use Number of reviews</a:t>
            </a:r>
          </a:p>
          <a:p>
            <a:pPr lvl="1"/>
            <a:r>
              <a:rPr lang="en-US" dirty="0"/>
              <a:t>Transform to sqrt as data is skewed</a:t>
            </a:r>
          </a:p>
          <a:p>
            <a:r>
              <a:rPr lang="en-US" dirty="0"/>
              <a:t>Use mean to aggregate scores as number of reviews is already in model</a:t>
            </a:r>
          </a:p>
        </p:txBody>
      </p:sp>
    </p:spTree>
    <p:extLst>
      <p:ext uri="{BB962C8B-B14F-4D97-AF65-F5344CB8AC3E}">
        <p14:creationId xmlns:p14="http://schemas.microsoft.com/office/powerpoint/2010/main" val="105695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29E1-2095-8812-F9CC-6731855136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40054" y="3868567"/>
            <a:ext cx="3953594" cy="50967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4A012C7-4F8B-AC9B-4500-B1D2A6366CFC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6409669" y="1716869"/>
            <a:ext cx="3953592" cy="2406534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71A71-E181-1403-E793-AA2341F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D64597F2-97BB-0617-BA7D-AAED3D5C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20" y="4173536"/>
            <a:ext cx="4271526" cy="2826746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B83F1A-B800-07B0-8E30-FC61873B2D8E}"/>
              </a:ext>
            </a:extLst>
          </p:cNvPr>
          <p:cNvSpPr txBox="1">
            <a:spLocks/>
          </p:cNvSpPr>
          <p:nvPr/>
        </p:nvSpPr>
        <p:spPr>
          <a:xfrm>
            <a:off x="1640054" y="1887703"/>
            <a:ext cx="3953594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07C2F90-7509-8C99-C4A2-4A12CD4FBD2A}"/>
              </a:ext>
            </a:extLst>
          </p:cNvPr>
          <p:cNvSpPr txBox="1">
            <a:spLocks/>
          </p:cNvSpPr>
          <p:nvPr/>
        </p:nvSpPr>
        <p:spPr>
          <a:xfrm>
            <a:off x="1530847" y="2408361"/>
            <a:ext cx="3911982" cy="159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K-means</a:t>
            </a:r>
          </a:p>
          <a:p>
            <a:r>
              <a:rPr lang="en-US" dirty="0"/>
              <a:t>Using k value of 4 based on elbow plot</a:t>
            </a:r>
          </a:p>
          <a:p>
            <a:r>
              <a:rPr lang="en-US" dirty="0"/>
              <a:t>Scaled using </a:t>
            </a:r>
            <a:r>
              <a:rPr lang="en-US" dirty="0" err="1"/>
              <a:t>StandardScaler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67E2543-DC24-C27A-7DC8-335BC895F207}"/>
              </a:ext>
            </a:extLst>
          </p:cNvPr>
          <p:cNvSpPr txBox="1">
            <a:spLocks/>
          </p:cNvSpPr>
          <p:nvPr/>
        </p:nvSpPr>
        <p:spPr>
          <a:xfrm>
            <a:off x="1530847" y="4511087"/>
            <a:ext cx="3911982" cy="159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 0: Low score, Low reviews</a:t>
            </a:r>
          </a:p>
          <a:p>
            <a:r>
              <a:rPr lang="en-US" dirty="0"/>
              <a:t>Group 1: Mid Score, Low Reviews</a:t>
            </a:r>
          </a:p>
          <a:p>
            <a:r>
              <a:rPr lang="en-US" dirty="0"/>
              <a:t>Group 2: High Score, High Reviews</a:t>
            </a:r>
          </a:p>
          <a:p>
            <a:r>
              <a:rPr lang="en-US" dirty="0"/>
              <a:t>Group 3:  High Reviews</a:t>
            </a:r>
          </a:p>
        </p:txBody>
      </p:sp>
    </p:spTree>
    <p:extLst>
      <p:ext uri="{BB962C8B-B14F-4D97-AF65-F5344CB8AC3E}">
        <p14:creationId xmlns:p14="http://schemas.microsoft.com/office/powerpoint/2010/main" val="84288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71A71-E181-1403-E793-AA2341F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9A9DCCCE-4191-BB20-4162-FF30090C0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572989"/>
              </p:ext>
            </p:extLst>
          </p:nvPr>
        </p:nvGraphicFramePr>
        <p:xfrm>
          <a:off x="835368" y="1310431"/>
          <a:ext cx="10340631" cy="5354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32">
                  <a:extLst>
                    <a:ext uri="{9D8B030D-6E8A-4147-A177-3AD203B41FA5}">
                      <a16:colId xmlns:a16="http://schemas.microsoft.com/office/drawing/2014/main" val="2299580931"/>
                    </a:ext>
                  </a:extLst>
                </a:gridCol>
                <a:gridCol w="3639427">
                  <a:extLst>
                    <a:ext uri="{9D8B030D-6E8A-4147-A177-3AD203B41FA5}">
                      <a16:colId xmlns:a16="http://schemas.microsoft.com/office/drawing/2014/main" val="4105085349"/>
                    </a:ext>
                  </a:extLst>
                </a:gridCol>
                <a:gridCol w="1379718">
                  <a:extLst>
                    <a:ext uri="{9D8B030D-6E8A-4147-A177-3AD203B41FA5}">
                      <a16:colId xmlns:a16="http://schemas.microsoft.com/office/drawing/2014/main" val="1227989414"/>
                    </a:ext>
                  </a:extLst>
                </a:gridCol>
                <a:gridCol w="1379718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  <a:gridCol w="1379718">
                  <a:extLst>
                    <a:ext uri="{9D8B030D-6E8A-4147-A177-3AD203B41FA5}">
                      <a16:colId xmlns:a16="http://schemas.microsoft.com/office/drawing/2014/main" val="2688734149"/>
                    </a:ext>
                  </a:extLst>
                </a:gridCol>
                <a:gridCol w="1379718">
                  <a:extLst>
                    <a:ext uri="{9D8B030D-6E8A-4147-A177-3AD203B41FA5}">
                      <a16:colId xmlns:a16="http://schemas.microsoft.com/office/drawing/2014/main" val="1612604466"/>
                    </a:ext>
                  </a:extLst>
                </a:gridCol>
              </a:tblGrid>
              <a:tr h="340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Style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Brewery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Overall Review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Number of 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393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90 Minute IPA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Dogfish Head Brewery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American Double / Imperial IPA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4.15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3289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393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Sierra Nevada Pale Ale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Sierra Nevada Brewing Co.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American Pale Ale (APA)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4.25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2587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668542"/>
                  </a:ext>
                </a:extLst>
              </a:tr>
              <a:tr h="268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Stone IPA (India Pale Ale)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Stone Brewing Co.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American IPA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4.26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2574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92363"/>
                  </a:ext>
                </a:extLst>
              </a:tr>
              <a:tr h="268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King Henry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Goose Island Beer Co.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English Barleywine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4.62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657442"/>
                  </a:ext>
                </a:extLst>
              </a:tr>
              <a:tr h="393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Ola Dubh Special Reserve 40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Harviestoun Brewery Ltd.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Old Ale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4.16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8780"/>
                  </a:ext>
                </a:extLst>
              </a:tr>
              <a:tr h="393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 Eye Coffee Porter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Two Brothers Brewing Company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American Porter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4.15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412988"/>
                  </a:ext>
                </a:extLst>
              </a:tr>
              <a:tr h="393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Odd Notion (Winter 09)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Magic Hat Brewing Company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American Wild Ale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2.86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393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Yanjing Beer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Beijing Yanjing Beer Group Corporation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American Adjunct Lager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2.86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55671"/>
                  </a:ext>
                </a:extLst>
              </a:tr>
              <a:tr h="268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It's Alright!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Mikkeller ApS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Belgian Pale Ale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2.79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27834"/>
                  </a:ext>
                </a:extLst>
              </a:tr>
              <a:tr h="393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Keystone Ice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Coors Brewing Company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American Adjunct Lager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2.33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473188"/>
                  </a:ext>
                </a:extLst>
              </a:tr>
              <a:tr h="315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Bud Extra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Anheuser-Busch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Herbed / Spiced Beer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690165"/>
                  </a:ext>
                </a:extLst>
              </a:tr>
              <a:tr h="315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Michelob Celebrate Vanilla Oak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Anheuser-Busch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American Pale Lager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41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45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This Dataset contains 1.5M reviews of beer scrapped from BeerAdvocates.com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What can we learn about the scoring of these beers?</a:t>
            </a:r>
          </a:p>
          <a:p>
            <a:r>
              <a:rPr lang="en-US" dirty="0"/>
              <a:t>Can we gain insights on trends on scores for beers?</a:t>
            </a:r>
          </a:p>
          <a:p>
            <a:r>
              <a:rPr lang="en-US" dirty="0"/>
              <a:t>Can we produce useful recommendations?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29E1-2095-8812-F9CC-6731855136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Content Based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3D797-0C0F-5822-321A-0D9DC7D16C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Collaborative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F7195-8908-9EAA-4EAC-430C56354BD1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Recommend items based on user's history and preferences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Use item metadata to generate recommendations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Rely on explicit or implicit user feedback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Recommendations are specific to the user's taste and preferences.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CE618-EC53-5C52-1626-E574E91DF7E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3" y="3448050"/>
            <a:ext cx="4384748" cy="2307568"/>
          </a:xfr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Recommend items based on the behavior and preferences of other users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Look for patterns and similarities in user behavior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Recommend items that are popular or well-liked by similar users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Recommendations are based on the collective preferences of a group of users.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71A71-E181-1403-E793-AA2341F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2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had to pick five beers to recommend, which would you pick?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7CF3586-DA50-3C80-9456-81DE04527195}"/>
              </a:ext>
            </a:extLst>
          </p:cNvPr>
          <p:cNvSpPr txBox="1">
            <a:spLocks/>
          </p:cNvSpPr>
          <p:nvPr/>
        </p:nvSpPr>
        <p:spPr>
          <a:xfrm>
            <a:off x="835370" y="2183394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Content Based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E9F171B-D33B-4549-2A42-64102277C80F}"/>
              </a:ext>
            </a:extLst>
          </p:cNvPr>
          <p:cNvSpPr txBox="1">
            <a:spLocks/>
          </p:cNvSpPr>
          <p:nvPr/>
        </p:nvSpPr>
        <p:spPr>
          <a:xfrm>
            <a:off x="835370" y="2908161"/>
            <a:ext cx="3327298" cy="1838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Broad and general</a:t>
            </a:r>
          </a:p>
          <a:p>
            <a:r>
              <a:rPr lang="en-US" dirty="0"/>
              <a:t>Provide options in style</a:t>
            </a:r>
          </a:p>
          <a:p>
            <a:r>
              <a:rPr lang="en-US" dirty="0"/>
              <a:t>Use weighted score to prefer popular</a:t>
            </a:r>
          </a:p>
          <a:p>
            <a:r>
              <a:rPr lang="en-US" dirty="0"/>
              <a:t>Use popular group</a:t>
            </a:r>
          </a:p>
          <a:p>
            <a:r>
              <a:rPr lang="en-US" dirty="0"/>
              <a:t>Take 5 highest rated from 5 styles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943B696A-AE83-973B-A1CC-AE714F1BD3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056886"/>
              </p:ext>
            </p:extLst>
          </p:nvPr>
        </p:nvGraphicFramePr>
        <p:xfrm>
          <a:off x="4341239" y="1987417"/>
          <a:ext cx="7376190" cy="3979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238">
                  <a:extLst>
                    <a:ext uri="{9D8B030D-6E8A-4147-A177-3AD203B41FA5}">
                      <a16:colId xmlns:a16="http://schemas.microsoft.com/office/drawing/2014/main" val="1227989414"/>
                    </a:ext>
                  </a:extLst>
                </a:gridCol>
                <a:gridCol w="1475238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  <a:gridCol w="1475238">
                  <a:extLst>
                    <a:ext uri="{9D8B030D-6E8A-4147-A177-3AD203B41FA5}">
                      <a16:colId xmlns:a16="http://schemas.microsoft.com/office/drawing/2014/main" val="127212674"/>
                    </a:ext>
                  </a:extLst>
                </a:gridCol>
                <a:gridCol w="1475238">
                  <a:extLst>
                    <a:ext uri="{9D8B030D-6E8A-4147-A177-3AD203B41FA5}">
                      <a16:colId xmlns:a16="http://schemas.microsoft.com/office/drawing/2014/main" val="2688734149"/>
                    </a:ext>
                  </a:extLst>
                </a:gridCol>
                <a:gridCol w="1475238">
                  <a:extLst>
                    <a:ext uri="{9D8B030D-6E8A-4147-A177-3AD203B41FA5}">
                      <a16:colId xmlns:a16="http://schemas.microsoft.com/office/drawing/2014/main" val="1612604466"/>
                    </a:ext>
                  </a:extLst>
                </a:gridCol>
              </a:tblGrid>
              <a:tr h="412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Beer Style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Brewery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# of 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Overall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735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Quadrupel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(Quad)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Trappist Westvleteren 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>
                          <a:solidFill>
                            <a:schemeClr val="bg1"/>
                          </a:solidFill>
                          <a:effectLst/>
                        </a:rPr>
                        <a:t>Brouwerij Westvleteren (Sint-Sixtusabdij van W...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1272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4.53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5964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American Double / Imperial IPA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Pliny The Elder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Russian River Brewing Company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2527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4.53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68542"/>
                  </a:ext>
                </a:extLst>
              </a:tr>
              <a:tr h="5964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American Double / Imperial Stout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Founders CBS Imperial Stout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Founders Brewing Company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637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4.46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492363"/>
                  </a:ext>
                </a:extLst>
              </a:tr>
              <a:tr h="73581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Hefeweizen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Weihenstephaner Hefeweissbier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Bayerische Staatsbrauerei Weihenstephan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1980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4.44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657442"/>
                  </a:ext>
                </a:extLst>
              </a:tr>
              <a:tr h="735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Dubbel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Trappist Westvleteren 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>
                          <a:solidFill>
                            <a:schemeClr val="bg1"/>
                          </a:solidFill>
                          <a:effectLst/>
                        </a:rPr>
                        <a:t>Brouwerij Westvleteren (Sint-Sixtusabdij van W...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707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4.39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8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usually enjoy IPAs, which beer should I try?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05653" y="2134753"/>
            <a:ext cx="3911982" cy="523316"/>
          </a:xfrm>
        </p:spPr>
        <p:txBody>
          <a:bodyPr/>
          <a:lstStyle/>
          <a:p>
            <a:r>
              <a:rPr lang="en-US" dirty="0"/>
              <a:t>Content Based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305653" y="2881993"/>
            <a:ext cx="3911982" cy="2307568"/>
          </a:xfrm>
        </p:spPr>
        <p:txBody>
          <a:bodyPr/>
          <a:lstStyle/>
          <a:p>
            <a:r>
              <a:rPr lang="en-US" dirty="0"/>
              <a:t>Find beers with IPA style</a:t>
            </a:r>
          </a:p>
          <a:p>
            <a:r>
              <a:rPr lang="en-US" dirty="0"/>
              <a:t>Take Highest Rated</a:t>
            </a:r>
          </a:p>
          <a:p>
            <a:r>
              <a:rPr lang="en-US" dirty="0"/>
              <a:t>Use weighted scores</a:t>
            </a:r>
          </a:p>
          <a:p>
            <a:r>
              <a:rPr lang="en-US" dirty="0"/>
              <a:t>Can use groups if you want recommend more known or less known beers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A8CA3F2-5BAE-D7BD-EBE0-0085D3F39B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0097411"/>
              </p:ext>
            </p:extLst>
          </p:nvPr>
        </p:nvGraphicFramePr>
        <p:xfrm>
          <a:off x="5911003" y="2150420"/>
          <a:ext cx="5603168" cy="1711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792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  <a:gridCol w="1400792">
                  <a:extLst>
                    <a:ext uri="{9D8B030D-6E8A-4147-A177-3AD203B41FA5}">
                      <a16:colId xmlns:a16="http://schemas.microsoft.com/office/drawing/2014/main" val="127212674"/>
                    </a:ext>
                  </a:extLst>
                </a:gridCol>
                <a:gridCol w="1400792">
                  <a:extLst>
                    <a:ext uri="{9D8B030D-6E8A-4147-A177-3AD203B41FA5}">
                      <a16:colId xmlns:a16="http://schemas.microsoft.com/office/drawing/2014/main" val="2688734149"/>
                    </a:ext>
                  </a:extLst>
                </a:gridCol>
                <a:gridCol w="1400792">
                  <a:extLst>
                    <a:ext uri="{9D8B030D-6E8A-4147-A177-3AD203B41FA5}">
                      <a16:colId xmlns:a16="http://schemas.microsoft.com/office/drawing/2014/main" val="1612604466"/>
                    </a:ext>
                  </a:extLst>
                </a:gridCol>
              </a:tblGrid>
              <a:tr h="384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Brewery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# of 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Overall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48881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Pliny The Elder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Russian River Brewing Company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2527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4.53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Heady Topper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The Alchemist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469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4.49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68542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Pliny The Younger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Russian River Brewing Company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610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4.47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492363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27705DA4-59FD-C54E-2E60-151DBB9CC8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731196"/>
              </p:ext>
            </p:extLst>
          </p:nvPr>
        </p:nvGraphicFramePr>
        <p:xfrm>
          <a:off x="5905339" y="4290503"/>
          <a:ext cx="5603168" cy="1776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792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  <a:gridCol w="1400792">
                  <a:extLst>
                    <a:ext uri="{9D8B030D-6E8A-4147-A177-3AD203B41FA5}">
                      <a16:colId xmlns:a16="http://schemas.microsoft.com/office/drawing/2014/main" val="127212674"/>
                    </a:ext>
                  </a:extLst>
                </a:gridCol>
                <a:gridCol w="1400792">
                  <a:extLst>
                    <a:ext uri="{9D8B030D-6E8A-4147-A177-3AD203B41FA5}">
                      <a16:colId xmlns:a16="http://schemas.microsoft.com/office/drawing/2014/main" val="2688734149"/>
                    </a:ext>
                  </a:extLst>
                </a:gridCol>
                <a:gridCol w="1400792">
                  <a:extLst>
                    <a:ext uri="{9D8B030D-6E8A-4147-A177-3AD203B41FA5}">
                      <a16:colId xmlns:a16="http://schemas.microsoft.com/office/drawing/2014/main" val="1612604466"/>
                    </a:ext>
                  </a:extLst>
                </a:gridCol>
              </a:tblGrid>
              <a:tr h="4295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Brewery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# of 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Overall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3277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Double Sunshine IPA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Lawson's Finest Liquids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4.20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657442"/>
                  </a:ext>
                </a:extLst>
              </a:tr>
              <a:tr h="32778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Galaxy Imperial Single Hop IPA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Hill Farmstead Brewery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76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4.17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8780"/>
                  </a:ext>
                </a:extLst>
              </a:tr>
              <a:tr h="46342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India Pale Ale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Selin's Grove Brewing Company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4.05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376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408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906687" cy="1325563"/>
          </a:xfrm>
        </p:spPr>
        <p:txBody>
          <a:bodyPr/>
          <a:lstStyle/>
          <a:p>
            <a:r>
              <a:rPr lang="en-US" dirty="0"/>
              <a:t>If I enjoy Shiner Bock, what would other people who like it recommend?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05653" y="2134753"/>
            <a:ext cx="3911982" cy="523316"/>
          </a:xfrm>
        </p:spPr>
        <p:txBody>
          <a:bodyPr/>
          <a:lstStyle/>
          <a:p>
            <a:r>
              <a:rPr lang="en-US" dirty="0"/>
              <a:t>Collaborative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305653" y="2881993"/>
            <a:ext cx="3911982" cy="2307568"/>
          </a:xfrm>
        </p:spPr>
        <p:txBody>
          <a:bodyPr/>
          <a:lstStyle/>
          <a:p>
            <a:r>
              <a:rPr lang="en-US" dirty="0"/>
              <a:t>Find all users who rated this beer highly</a:t>
            </a:r>
          </a:p>
          <a:p>
            <a:r>
              <a:rPr lang="en-US" dirty="0"/>
              <a:t>Remove all users who only reviewed this one beer</a:t>
            </a:r>
          </a:p>
          <a:p>
            <a:r>
              <a:rPr lang="en-US" dirty="0"/>
              <a:t>Get aggregate scores of other beers</a:t>
            </a:r>
          </a:p>
          <a:p>
            <a:r>
              <a:rPr lang="en-US" dirty="0"/>
              <a:t>Can Incorporate similar beers such as same style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6D41277B-D07C-3BE2-65DE-1E3FA8D31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918451"/>
              </p:ext>
            </p:extLst>
          </p:nvPr>
        </p:nvGraphicFramePr>
        <p:xfrm>
          <a:off x="5911003" y="2150420"/>
          <a:ext cx="5603170" cy="1904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634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  <a:gridCol w="1120634">
                  <a:extLst>
                    <a:ext uri="{9D8B030D-6E8A-4147-A177-3AD203B41FA5}">
                      <a16:colId xmlns:a16="http://schemas.microsoft.com/office/drawing/2014/main" val="2409993378"/>
                    </a:ext>
                  </a:extLst>
                </a:gridCol>
                <a:gridCol w="1120634">
                  <a:extLst>
                    <a:ext uri="{9D8B030D-6E8A-4147-A177-3AD203B41FA5}">
                      <a16:colId xmlns:a16="http://schemas.microsoft.com/office/drawing/2014/main" val="127212674"/>
                    </a:ext>
                  </a:extLst>
                </a:gridCol>
                <a:gridCol w="1120634">
                  <a:extLst>
                    <a:ext uri="{9D8B030D-6E8A-4147-A177-3AD203B41FA5}">
                      <a16:colId xmlns:a16="http://schemas.microsoft.com/office/drawing/2014/main" val="2688734149"/>
                    </a:ext>
                  </a:extLst>
                </a:gridCol>
                <a:gridCol w="1120634">
                  <a:extLst>
                    <a:ext uri="{9D8B030D-6E8A-4147-A177-3AD203B41FA5}">
                      <a16:colId xmlns:a16="http://schemas.microsoft.com/office/drawing/2014/main" val="1612604466"/>
                    </a:ext>
                  </a:extLst>
                </a:gridCol>
              </a:tblGrid>
              <a:tr h="384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Style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Brewery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# of 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Overall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48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Weihenstephaner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Hefeweissbier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Hefeweizen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Bayerische Staatsbrauerei Weihenstephan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4.18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Pliny The Elder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American Double / Imperial IPA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Russian River Brewing Company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4.09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68542"/>
                  </a:ext>
                </a:extLst>
              </a:tr>
              <a:tr h="3961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 Fin Du Monde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Tripel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Unibroue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4.03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492363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58542B64-6107-B5A4-2666-0C269389A1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097205"/>
              </p:ext>
            </p:extLst>
          </p:nvPr>
        </p:nvGraphicFramePr>
        <p:xfrm>
          <a:off x="5905339" y="4290503"/>
          <a:ext cx="5603170" cy="2139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634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  <a:gridCol w="1120634">
                  <a:extLst>
                    <a:ext uri="{9D8B030D-6E8A-4147-A177-3AD203B41FA5}">
                      <a16:colId xmlns:a16="http://schemas.microsoft.com/office/drawing/2014/main" val="311473486"/>
                    </a:ext>
                  </a:extLst>
                </a:gridCol>
                <a:gridCol w="1120634">
                  <a:extLst>
                    <a:ext uri="{9D8B030D-6E8A-4147-A177-3AD203B41FA5}">
                      <a16:colId xmlns:a16="http://schemas.microsoft.com/office/drawing/2014/main" val="127212674"/>
                    </a:ext>
                  </a:extLst>
                </a:gridCol>
                <a:gridCol w="1120634">
                  <a:extLst>
                    <a:ext uri="{9D8B030D-6E8A-4147-A177-3AD203B41FA5}">
                      <a16:colId xmlns:a16="http://schemas.microsoft.com/office/drawing/2014/main" val="2688734149"/>
                    </a:ext>
                  </a:extLst>
                </a:gridCol>
                <a:gridCol w="1120634">
                  <a:extLst>
                    <a:ext uri="{9D8B030D-6E8A-4147-A177-3AD203B41FA5}">
                      <a16:colId xmlns:a16="http://schemas.microsoft.com/office/drawing/2014/main" val="1612604466"/>
                    </a:ext>
                  </a:extLst>
                </a:gridCol>
              </a:tblGrid>
              <a:tr h="4295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Style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Brewery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# of 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Overall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327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Samuel Adams Winter Lager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Bock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Boston Beer Company (Samuel Adams)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3.39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657442"/>
                  </a:ext>
                </a:extLst>
              </a:tr>
              <a:tr h="327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LongShot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Traditional Bock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Bock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Boston Beer Company (Samuel Adams)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8780"/>
                  </a:ext>
                </a:extLst>
              </a:tr>
              <a:tr h="463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Anchor Bock Beer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Bock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Anchor Brewing Company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3.13</a:t>
                      </a:r>
                    </a:p>
                  </a:txBody>
                  <a:tcPr marL="9525" marR="9525" marT="38100" marB="381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376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958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beers I like,  what other beers would users recommend?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05652" y="1813844"/>
            <a:ext cx="4195261" cy="523316"/>
          </a:xfrm>
        </p:spPr>
        <p:txBody>
          <a:bodyPr/>
          <a:lstStyle/>
          <a:p>
            <a:r>
              <a:rPr lang="en-US" dirty="0"/>
              <a:t>Collaborative ALS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305653" y="2275216"/>
            <a:ext cx="3911982" cy="2307568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PySpark</a:t>
            </a:r>
            <a:r>
              <a:rPr lang="en-US" dirty="0"/>
              <a:t> for Distributed Computing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</a:rPr>
              <a:t>Matrix factorization-based approach to generate recommendations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</a:rPr>
              <a:t>Can handle large scale, sparse, and implicit feedback datasets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505C3B-D241-9A4B-11D8-F4EF2E34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69" y="4688697"/>
            <a:ext cx="36385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635BBFB-093C-A485-62AA-59854FF0AB49}"/>
              </a:ext>
            </a:extLst>
          </p:cNvPr>
          <p:cNvSpPr txBox="1">
            <a:spLocks/>
          </p:cNvSpPr>
          <p:nvPr/>
        </p:nvSpPr>
        <p:spPr>
          <a:xfrm>
            <a:off x="6317310" y="1787568"/>
            <a:ext cx="4195261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the Model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BACA144-5D44-6D29-F3E6-0485E457E914}"/>
              </a:ext>
            </a:extLst>
          </p:cNvPr>
          <p:cNvSpPr txBox="1">
            <a:spLocks/>
          </p:cNvSpPr>
          <p:nvPr/>
        </p:nvSpPr>
        <p:spPr>
          <a:xfrm>
            <a:off x="6209935" y="2242235"/>
            <a:ext cx="3759582" cy="918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use review dataset</a:t>
            </a:r>
          </a:p>
          <a:p>
            <a:pPr lvl="1"/>
            <a:r>
              <a:rPr lang="en-US" dirty="0">
                <a:solidFill>
                  <a:srgbClr val="D1D5DB"/>
                </a:solidFill>
              </a:rPr>
              <a:t>Username</a:t>
            </a:r>
          </a:p>
          <a:p>
            <a:pPr lvl="1"/>
            <a:r>
              <a:rPr lang="en-US" dirty="0">
                <a:solidFill>
                  <a:srgbClr val="D1D5DB"/>
                </a:solidFill>
              </a:rPr>
              <a:t>Beer</a:t>
            </a:r>
          </a:p>
          <a:p>
            <a:pPr lvl="1"/>
            <a:r>
              <a:rPr lang="en-US" dirty="0">
                <a:solidFill>
                  <a:srgbClr val="D1D5DB"/>
                </a:solidFill>
              </a:rPr>
              <a:t>Overall Score</a:t>
            </a:r>
          </a:p>
          <a:p>
            <a:r>
              <a:rPr lang="en-US" dirty="0">
                <a:solidFill>
                  <a:srgbClr val="D1D5DB"/>
                </a:solidFill>
              </a:rPr>
              <a:t>Filter out users and beers with &lt;10 reviews</a:t>
            </a:r>
          </a:p>
          <a:p>
            <a:r>
              <a:rPr lang="en-US" dirty="0">
                <a:solidFill>
                  <a:srgbClr val="D1D5DB"/>
                </a:solidFill>
              </a:rPr>
              <a:t>Creates matrix 99.07% empty</a:t>
            </a:r>
          </a:p>
          <a:p>
            <a:r>
              <a:rPr lang="en-US" dirty="0"/>
              <a:t>RMSE 0.6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62B392-8E66-F4BA-C6FD-D22BDFE9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21" y="4629993"/>
            <a:ext cx="312463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49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beers I like,  what other beers would users recommend?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457CEA-F929-43DA-C082-11AB80B8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809" y="2057940"/>
            <a:ext cx="4820323" cy="3410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1D86EE-A935-1807-C32F-70E6C58C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84" y="2201088"/>
            <a:ext cx="4448796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18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71A7C46-82AC-53E8-E133-D5278A74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453FE2-96B4-7420-28B4-062B004B961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4" y="2294026"/>
            <a:ext cx="6888665" cy="51716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299A861-A391-90AB-79DC-BBEAFC419E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700654"/>
            <a:ext cx="6888665" cy="1563638"/>
          </a:xfrm>
        </p:spPr>
        <p:txBody>
          <a:bodyPr/>
          <a:lstStyle/>
          <a:p>
            <a:r>
              <a:rPr lang="en-US" dirty="0"/>
              <a:t>Scrape for more current Data</a:t>
            </a:r>
          </a:p>
          <a:p>
            <a:r>
              <a:rPr lang="en-US" dirty="0"/>
              <a:t>Location Analysis</a:t>
            </a:r>
          </a:p>
          <a:p>
            <a:r>
              <a:rPr lang="en-US" dirty="0"/>
              <a:t>Integrate Beer Profile data if available</a:t>
            </a:r>
          </a:p>
          <a:p>
            <a:r>
              <a:rPr lang="en-US" dirty="0"/>
              <a:t>Interactive Dashboards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7DB3B-1F3D-C960-A580-DA265AD2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A238367-2657-4F53-DDAC-1A23ADB33862}"/>
              </a:ext>
            </a:extLst>
          </p:cNvPr>
          <p:cNvSpPr txBox="1">
            <a:spLocks/>
          </p:cNvSpPr>
          <p:nvPr/>
        </p:nvSpPr>
        <p:spPr>
          <a:xfrm>
            <a:off x="1003661" y="4524004"/>
            <a:ext cx="6888665" cy="517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739B61B-AE5F-8119-3154-C9239041D329}"/>
              </a:ext>
            </a:extLst>
          </p:cNvPr>
          <p:cNvSpPr txBox="1">
            <a:spLocks/>
          </p:cNvSpPr>
          <p:nvPr/>
        </p:nvSpPr>
        <p:spPr>
          <a:xfrm>
            <a:off x="1025624" y="5001185"/>
            <a:ext cx="6888665" cy="1563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Hybrid Model of Content and Collaborative Models</a:t>
            </a:r>
          </a:p>
          <a:p>
            <a:r>
              <a:rPr lang="en-US" dirty="0"/>
              <a:t>Tune ALS models (Need more computing Power)</a:t>
            </a:r>
          </a:p>
          <a:p>
            <a:r>
              <a:rPr lang="en-US" dirty="0"/>
              <a:t>Create App for users to get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78359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71A7C46-82AC-53E8-E133-D5278A74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453FE2-96B4-7420-28B4-062B004B961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4" y="3111915"/>
            <a:ext cx="6888665" cy="517163"/>
          </a:xfrm>
        </p:spPr>
        <p:txBody>
          <a:bodyPr/>
          <a:lstStyle/>
          <a:p>
            <a:r>
              <a:rPr lang="en-US" dirty="0"/>
              <a:t>Data Preparation ~40%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7DB3B-1F3D-C960-A580-DA265AD2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A238367-2657-4F53-DDAC-1A23ADB33862}"/>
              </a:ext>
            </a:extLst>
          </p:cNvPr>
          <p:cNvSpPr txBox="1">
            <a:spLocks/>
          </p:cNvSpPr>
          <p:nvPr/>
        </p:nvSpPr>
        <p:spPr>
          <a:xfrm>
            <a:off x="1003661" y="4641011"/>
            <a:ext cx="6888665" cy="517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Models ~20%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8E36A0C-182C-609A-4FF4-0809B638FF29}"/>
              </a:ext>
            </a:extLst>
          </p:cNvPr>
          <p:cNvSpPr txBox="1">
            <a:spLocks/>
          </p:cNvSpPr>
          <p:nvPr/>
        </p:nvSpPr>
        <p:spPr>
          <a:xfrm>
            <a:off x="1025624" y="3903837"/>
            <a:ext cx="6888665" cy="517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Visualization and Analysis ~40%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2BE3904E-EB2D-C59E-0240-E1EF863E8383}"/>
              </a:ext>
            </a:extLst>
          </p:cNvPr>
          <p:cNvSpPr txBox="1">
            <a:spLocks/>
          </p:cNvSpPr>
          <p:nvPr/>
        </p:nvSpPr>
        <p:spPr>
          <a:xfrm>
            <a:off x="1003660" y="5432933"/>
            <a:ext cx="6888665" cy="517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Setting up </a:t>
            </a:r>
            <a:r>
              <a:rPr lang="en-US" dirty="0" err="1"/>
              <a:t>PySpark</a:t>
            </a:r>
            <a:r>
              <a:rPr lang="en-US" dirty="0"/>
              <a:t> to run locally on my machine? ~Eons</a:t>
            </a:r>
          </a:p>
        </p:txBody>
      </p:sp>
    </p:spTree>
    <p:extLst>
      <p:ext uri="{BB962C8B-B14F-4D97-AF65-F5344CB8AC3E}">
        <p14:creationId xmlns:p14="http://schemas.microsoft.com/office/powerpoint/2010/main" val="566926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4E0CEDD-2D29-3ED7-7B86-7FAE81CD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E5D7A1-8E08-7596-03C9-C31EE63B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7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This project will clean the beer review dataset, analyze the feature, group beers using cluster analysis, then create recommendations using both content and collaborative models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Exploratory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39895" y="3581003"/>
            <a:ext cx="2587137" cy="1721355"/>
          </a:xfrm>
        </p:spPr>
        <p:txBody>
          <a:bodyPr/>
          <a:lstStyle/>
          <a:p>
            <a:r>
              <a:rPr lang="en-US" dirty="0"/>
              <a:t>Models and</a:t>
            </a:r>
          </a:p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141890"/>
            <a:ext cx="3767257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8F41FC8-90FB-DEC3-1363-B7641E64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3112DDA-3226-B9BA-F3B2-A431DCFFE3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Dataset Numbers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87F064-B7B0-A70D-5F05-08E73693E3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1572AA0-44F8-9E4A-484E-35A869E202B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4430938" cy="230756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b="0" i="0" dirty="0">
                <a:effectLst/>
              </a:rPr>
              <a:t>Number of Reviews: 1,586,251</a:t>
            </a:r>
          </a:p>
          <a:p>
            <a:r>
              <a:rPr lang="en-US" b="0" i="0" dirty="0">
                <a:effectLst/>
              </a:rPr>
              <a:t>Number of Breweries: 5,838</a:t>
            </a:r>
          </a:p>
          <a:p>
            <a:r>
              <a:rPr lang="en-US" b="0" i="0" dirty="0">
                <a:effectLst/>
              </a:rPr>
              <a:t>Number of Reviewers: 33,387</a:t>
            </a:r>
          </a:p>
          <a:p>
            <a:r>
              <a:rPr lang="en-US" b="0" i="0" dirty="0">
                <a:effectLst/>
              </a:rPr>
              <a:t>Number of Beer Styles: 104 </a:t>
            </a:r>
          </a:p>
          <a:p>
            <a:r>
              <a:rPr lang="en-US" b="0" i="0" dirty="0">
                <a:effectLst/>
              </a:rPr>
              <a:t>Number of Beers: 66,040 </a:t>
            </a:r>
          </a:p>
          <a:p>
            <a:r>
              <a:rPr lang="en-US" b="0" i="0" dirty="0">
                <a:effectLst/>
              </a:rPr>
              <a:t>Number of Cities: 3,799</a:t>
            </a:r>
          </a:p>
          <a:p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69B59CE-A5CD-5141-D355-032001CB4D3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3" y="3448050"/>
            <a:ext cx="4786066" cy="2307568"/>
          </a:xfrm>
        </p:spPr>
        <p:txBody>
          <a:bodyPr/>
          <a:lstStyle/>
          <a:p>
            <a:r>
              <a:rPr lang="en-US" dirty="0"/>
              <a:t>Scores (Numerical)</a:t>
            </a:r>
          </a:p>
          <a:p>
            <a:pPr lvl="1"/>
            <a:r>
              <a:rPr lang="en-US" dirty="0"/>
              <a:t>Overall, Aroma, Appearance, Taste, Palette</a:t>
            </a:r>
          </a:p>
          <a:p>
            <a:pPr lvl="1"/>
            <a:r>
              <a:rPr lang="en-US" dirty="0"/>
              <a:t>Scale: 0-5</a:t>
            </a:r>
          </a:p>
          <a:p>
            <a:r>
              <a:rPr lang="en-US" dirty="0"/>
              <a:t>Beer ABV (Numerical)</a:t>
            </a:r>
          </a:p>
          <a:p>
            <a:r>
              <a:rPr lang="en-US" dirty="0"/>
              <a:t>Beer, Beer Style </a:t>
            </a:r>
          </a:p>
          <a:p>
            <a:r>
              <a:rPr lang="en-US" dirty="0"/>
              <a:t>Brewery, Location (Added) </a:t>
            </a:r>
          </a:p>
          <a:p>
            <a:r>
              <a:rPr lang="en-US" dirty="0"/>
              <a:t>Reviewer, Review Time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14F7C5-7235-C10E-8A5D-9745F9D6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1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8F41FC8-90FB-DEC3-1363-B7641E64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EF41908-9784-8261-B6DC-B453A446C0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07731" y="1803191"/>
            <a:ext cx="3953594" cy="509671"/>
          </a:xfrm>
        </p:spPr>
        <p:txBody>
          <a:bodyPr/>
          <a:lstStyle/>
          <a:p>
            <a:r>
              <a:rPr lang="en-US" dirty="0"/>
              <a:t>Cleaning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0166194-0C0E-C0F9-DB45-67818DACE892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07731" y="2425365"/>
            <a:ext cx="3911982" cy="2307568"/>
          </a:xfrm>
        </p:spPr>
        <p:txBody>
          <a:bodyPr/>
          <a:lstStyle/>
          <a:p>
            <a:r>
              <a:rPr lang="en-US" dirty="0"/>
              <a:t>No duplicates</a:t>
            </a:r>
          </a:p>
          <a:p>
            <a:r>
              <a:rPr lang="en-US" dirty="0"/>
              <a:t>Brewery Name: 15 NA</a:t>
            </a:r>
          </a:p>
          <a:p>
            <a:pPr lvl="1"/>
            <a:r>
              <a:rPr lang="en-US" dirty="0"/>
              <a:t>Removed Rows</a:t>
            </a:r>
          </a:p>
          <a:p>
            <a:r>
              <a:rPr lang="en-US" dirty="0"/>
              <a:t>Review Profile Name: 248 NA</a:t>
            </a:r>
          </a:p>
          <a:p>
            <a:pPr lvl="1"/>
            <a:r>
              <a:rPr lang="en-US" dirty="0"/>
              <a:t>Removed Rows</a:t>
            </a:r>
          </a:p>
          <a:p>
            <a:r>
              <a:rPr lang="en-US" dirty="0"/>
              <a:t>Beer ABV: 67,785 NA</a:t>
            </a:r>
          </a:p>
          <a:p>
            <a:pPr lvl="1"/>
            <a:r>
              <a:rPr lang="en-US" dirty="0"/>
              <a:t>Imputed Mean ABV by Beer Style</a:t>
            </a:r>
          </a:p>
          <a:p>
            <a:r>
              <a:rPr lang="en-US" dirty="0"/>
              <a:t>Timestamp converted to </a:t>
            </a:r>
            <a:r>
              <a:rPr lang="en-US" dirty="0" err="1"/>
              <a:t>DateTIme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14F7C5-7235-C10E-8A5D-9745F9D6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A6D0DB34-6995-076A-6CFD-E03FCE0453B7}"/>
              </a:ext>
            </a:extLst>
          </p:cNvPr>
          <p:cNvSpPr txBox="1">
            <a:spLocks/>
          </p:cNvSpPr>
          <p:nvPr/>
        </p:nvSpPr>
        <p:spPr>
          <a:xfrm>
            <a:off x="6341993" y="1803191"/>
            <a:ext cx="3953594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Location</a:t>
            </a:r>
          </a:p>
        </p:txBody>
      </p:sp>
      <p:sp>
        <p:nvSpPr>
          <p:cNvPr id="33" name="Content Placeholder 29">
            <a:extLst>
              <a:ext uri="{FF2B5EF4-FFF2-40B4-BE49-F238E27FC236}">
                <a16:creationId xmlns:a16="http://schemas.microsoft.com/office/drawing/2014/main" id="{674919A2-B511-EC91-1E6F-18FE6BF34115}"/>
              </a:ext>
            </a:extLst>
          </p:cNvPr>
          <p:cNvSpPr txBox="1">
            <a:spLocks/>
          </p:cNvSpPr>
          <p:nvPr/>
        </p:nvSpPr>
        <p:spPr>
          <a:xfrm>
            <a:off x="6341993" y="2425365"/>
            <a:ext cx="5008978" cy="2307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PROBLEM</a:t>
            </a:r>
          </a:p>
          <a:p>
            <a:r>
              <a:rPr lang="en-US" dirty="0"/>
              <a:t>Beers and Breweries had mismatches on counts between their name and IDs</a:t>
            </a:r>
          </a:p>
          <a:p>
            <a:r>
              <a:rPr lang="en-US" dirty="0"/>
              <a:t>Mismatch comes from multiple Brewery locations having the same name</a:t>
            </a:r>
          </a:p>
          <a:p>
            <a:pPr marL="0" indent="0">
              <a:buNone/>
            </a:pPr>
            <a:r>
              <a:rPr lang="en-US" dirty="0"/>
              <a:t>SOLUTION</a:t>
            </a:r>
          </a:p>
          <a:p>
            <a:r>
              <a:rPr lang="en-US" dirty="0"/>
              <a:t>Beer ID and Brewery ID lead to page on Beeradovacates.com</a:t>
            </a:r>
          </a:p>
          <a:p>
            <a:r>
              <a:rPr lang="en-US" dirty="0"/>
              <a:t>Scrape </a:t>
            </a:r>
            <a:r>
              <a:rPr lang="en-US" dirty="0" err="1"/>
              <a:t>Beeradvocates</a:t>
            </a:r>
            <a:r>
              <a:rPr lang="en-US" dirty="0"/>
              <a:t> and add Location to </a:t>
            </a:r>
            <a:r>
              <a:rPr lang="en-US" dirty="0" err="1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2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141890"/>
            <a:ext cx="3767257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Aggregating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Breweries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7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Reviewers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29E1-2095-8812-F9CC-6731855136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38995" y="1435852"/>
            <a:ext cx="3953594" cy="509671"/>
          </a:xfrm>
        </p:spPr>
        <p:txBody>
          <a:bodyPr/>
          <a:lstStyle/>
          <a:p>
            <a:r>
              <a:rPr lang="en-US" dirty="0"/>
              <a:t>Reviewer Statistics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F7195-8908-9EAA-4EAC-430C56354B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75187" y="2169447"/>
            <a:ext cx="3911982" cy="2307568"/>
          </a:xfrm>
        </p:spPr>
        <p:txBody>
          <a:bodyPr/>
          <a:lstStyle/>
          <a:p>
            <a:r>
              <a:rPr lang="en-US" dirty="0"/>
              <a:t>Number of Reviewers: 33,387</a:t>
            </a:r>
          </a:p>
          <a:p>
            <a:r>
              <a:rPr lang="en-US" dirty="0"/>
              <a:t>Average # Reviews per Reviewer: 3</a:t>
            </a:r>
          </a:p>
          <a:p>
            <a:r>
              <a:rPr lang="en-US" dirty="0"/>
              <a:t>Reviewers with 1 reviews: 10,443 ~33%</a:t>
            </a:r>
          </a:p>
          <a:p>
            <a:r>
              <a:rPr lang="en-US" dirty="0"/>
              <a:t>Reviewers with 1-10 reviews: 12,755 ~33%</a:t>
            </a:r>
          </a:p>
          <a:p>
            <a:r>
              <a:rPr lang="en-US" dirty="0"/>
              <a:t>Reviews with over 10 reviews: 10,189 ~33% </a:t>
            </a:r>
          </a:p>
          <a:p>
            <a:r>
              <a:rPr lang="en-US" dirty="0"/>
              <a:t>252 Reviewers with over 1000 reviews</a:t>
            </a:r>
          </a:p>
          <a:p>
            <a:r>
              <a:rPr lang="en-US" dirty="0"/>
              <a:t>Reviews Range from 1996-2012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F71A71-E181-1403-E793-AA2341F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B3C0D16-40E0-BDB0-AA81-D06ABBA1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14" y="4158054"/>
            <a:ext cx="6033481" cy="2334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97D35-E494-21E6-4FA2-B9B1BA49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2363"/>
            <a:ext cx="5858595" cy="25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2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19E-B529-25A6-EE3D-4C3BF944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Scoring</a:t>
            </a:r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6C9425F6-F26C-1F09-A492-461C2757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073" y="1683510"/>
            <a:ext cx="1928660" cy="2023972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BE1D2B01-538D-E14B-0C6E-E32FF50A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02" y="1666690"/>
            <a:ext cx="1928660" cy="2040791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9CE43D82-7D73-E549-BFCC-26B5F435A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68" y="1611726"/>
            <a:ext cx="1928660" cy="2040791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28C9F319-C52D-361D-4DD7-43718A173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944" y="1660957"/>
            <a:ext cx="1928660" cy="2040791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4F241F24-8E76-149C-5B4E-BC28EF868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7054" y="1611726"/>
            <a:ext cx="1928660" cy="2040791"/>
          </a:xfrm>
          <a:prstGeom prst="rect">
            <a:avLst/>
          </a:prstGeom>
        </p:spPr>
      </p:pic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69AE824-D202-A288-88E0-8EB415C459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0119715"/>
              </p:ext>
            </p:extLst>
          </p:nvPr>
        </p:nvGraphicFramePr>
        <p:xfrm>
          <a:off x="2044666" y="3981361"/>
          <a:ext cx="7671782" cy="247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83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782477">
                  <a:extLst>
                    <a:ext uri="{9D8B030D-6E8A-4147-A177-3AD203B41FA5}">
                      <a16:colId xmlns:a16="http://schemas.microsoft.com/office/drawing/2014/main" val="4283083918"/>
                    </a:ext>
                  </a:extLst>
                </a:gridCol>
                <a:gridCol w="1782477">
                  <a:extLst>
                    <a:ext uri="{9D8B030D-6E8A-4147-A177-3AD203B41FA5}">
                      <a16:colId xmlns:a16="http://schemas.microsoft.com/office/drawing/2014/main" val="4186019260"/>
                    </a:ext>
                  </a:extLst>
                </a:gridCol>
                <a:gridCol w="1782477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  <a:gridCol w="969668">
                  <a:extLst>
                    <a:ext uri="{9D8B030D-6E8A-4147-A177-3AD203B41FA5}">
                      <a16:colId xmlns:a16="http://schemas.microsoft.com/office/drawing/2014/main" val="3513812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en-US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Median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5733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Overall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3.82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>
                          <a:solidFill>
                            <a:schemeClr val="bg1"/>
                          </a:solidFill>
                          <a:effectLst/>
                        </a:rPr>
                        <a:t>0.00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Aroma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3.74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Appearance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3.84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0.00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5567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Palate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3.74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27834"/>
                  </a:ext>
                </a:extLst>
              </a:tr>
              <a:tr h="4646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Taste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3.79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5.00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315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1932</TotalTime>
  <Words>1577</Words>
  <Application>Microsoft Office PowerPoint</Application>
  <PresentationFormat>Widescreen</PresentationFormat>
  <Paragraphs>495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Nova</vt:lpstr>
      <vt:lpstr>Biome</vt:lpstr>
      <vt:lpstr>Biome Light</vt:lpstr>
      <vt:lpstr>Calibri</vt:lpstr>
      <vt:lpstr>georgia</vt:lpstr>
      <vt:lpstr>Segoe UI</vt:lpstr>
      <vt:lpstr>Söhne</vt:lpstr>
      <vt:lpstr>Office Theme</vt:lpstr>
      <vt:lpstr>Trends in Beer Preferences</vt:lpstr>
      <vt:lpstr>Introduction</vt:lpstr>
      <vt:lpstr>Overview</vt:lpstr>
      <vt:lpstr>Data Preparation</vt:lpstr>
      <vt:lpstr>Data Overview</vt:lpstr>
      <vt:lpstr>Data Preparation</vt:lpstr>
      <vt:lpstr>EDA</vt:lpstr>
      <vt:lpstr>EDA - Reviewers</vt:lpstr>
      <vt:lpstr>EDA - Scoring</vt:lpstr>
      <vt:lpstr>Which of the factors (taste, aroma, appearance, palate) are most important in determining the overall quality of a beer?</vt:lpstr>
      <vt:lpstr>EDA – Aggregating Scores Lower Bound of Wilson Score Confidence Interval:</vt:lpstr>
      <vt:lpstr>EDA - Beers</vt:lpstr>
      <vt:lpstr>EDA – Beer Styles</vt:lpstr>
      <vt:lpstr>EDA – Brewery</vt:lpstr>
      <vt:lpstr>EDA - Location</vt:lpstr>
      <vt:lpstr>Modeling and Recommendations</vt:lpstr>
      <vt:lpstr>Clustering Analysis</vt:lpstr>
      <vt:lpstr>Clustering Analysis</vt:lpstr>
      <vt:lpstr>Clustering Analysis</vt:lpstr>
      <vt:lpstr>Recommendations</vt:lpstr>
      <vt:lpstr>If you had to pick five beers to recommend, which would you pick?</vt:lpstr>
      <vt:lpstr>If I usually enjoy IPAs, which beer should I try?</vt:lpstr>
      <vt:lpstr>If I enjoy Shiner Bock, what would other people who like it recommend?</vt:lpstr>
      <vt:lpstr>Based on beers I like,  what other beers would users recommend?</vt:lpstr>
      <vt:lpstr>Based on beers I like,  what other beers would users recommend?</vt:lpstr>
      <vt:lpstr>Next Steps</vt:lpstr>
      <vt:lpstr>Breakdown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in Beer Preferences</dc:title>
  <dc:creator>Andrew Graham</dc:creator>
  <cp:lastModifiedBy>Andrew Graham</cp:lastModifiedBy>
  <cp:revision>4</cp:revision>
  <dcterms:created xsi:type="dcterms:W3CDTF">2023-01-31T16:42:08Z</dcterms:created>
  <dcterms:modified xsi:type="dcterms:W3CDTF">2023-02-02T01:11:18Z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